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65" r:id="rId2"/>
    <p:sldId id="257" r:id="rId3"/>
    <p:sldId id="291" r:id="rId4"/>
    <p:sldId id="266" r:id="rId5"/>
    <p:sldId id="279" r:id="rId6"/>
    <p:sldId id="285" r:id="rId7"/>
    <p:sldId id="294" r:id="rId8"/>
    <p:sldId id="293" r:id="rId9"/>
    <p:sldId id="288" r:id="rId10"/>
    <p:sldId id="276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80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312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896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98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534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96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752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658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251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93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27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tx2"/>
            </a:gs>
            <a:gs pos="25000">
              <a:schemeClr val="accent5">
                <a:lumMod val="20000"/>
                <a:lumOff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89C0C-D385-4FF7-925D-923B33E584C1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BCCAF-08E2-4ED2-A7ED-F1C1266AF6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16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video/histoclips-luther-en-de-hervormin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6lMhEDS3w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3080951" y="312738"/>
            <a:ext cx="8444299" cy="1858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de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Reformatie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049" y="1523646"/>
            <a:ext cx="4163245" cy="50292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290" y="1822076"/>
            <a:ext cx="3306759" cy="4432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5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21171" y="191193"/>
            <a:ext cx="8412192" cy="1325563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862869" y="5848674"/>
            <a:ext cx="4082913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Volgende keer: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H6.1 De opstand in Europees perspectief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Reformatie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Gevolg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Afsluiting</a:t>
            </a:r>
            <a:endParaRPr lang="nl-NL" b="1" i="1" dirty="0">
              <a:solidFill>
                <a:schemeClr val="bg1"/>
              </a:solidFill>
            </a:endParaRPr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/>
          </p:nvPr>
        </p:nvSpPr>
        <p:spPr>
          <a:xfrm>
            <a:off x="3204882" y="1690688"/>
            <a:ext cx="7219950" cy="32808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Welke punten van kritiek Luther had op de katholieke kerk;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de reactie van de Katholieke kerk op Luther die een breuk veroorzaakte in de kerk;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Welke nieuwe vormen van geloof er ontstonden en minimaal 3 eigenschappen van deze geloven benoemen;</a:t>
            </a:r>
          </a:p>
          <a:p>
            <a:endParaRPr lang="nl-NL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  <a:r>
              <a:rPr lang="nl-NL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nl-NL" sz="18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1800" dirty="0" smtClean="0">
                <a:solidFill>
                  <a:schemeClr val="accent6">
                    <a:lumMod val="50000"/>
                  </a:schemeClr>
                </a:solidFill>
              </a:rPr>
              <a:t>20. de </a:t>
            </a:r>
            <a:r>
              <a:rPr lang="nl-NL" sz="1800" dirty="0">
                <a:solidFill>
                  <a:schemeClr val="accent6">
                    <a:lumMod val="50000"/>
                  </a:schemeClr>
                </a:solidFill>
              </a:rPr>
              <a:t>protestantse reformatie had splitsing van de christelijke kerk in West-Europa tot gevolg </a:t>
            </a:r>
          </a:p>
          <a:p>
            <a:pPr>
              <a:buNone/>
            </a:pPr>
            <a:endParaRPr lang="nl-NL" sz="2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9805365" y="4971511"/>
            <a:ext cx="2167901" cy="175432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Lutheranisme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De Reformatie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protestantisme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Calvinisme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/>
              <a:t>Contra-reformatie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84418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4124143" y="1626633"/>
            <a:ext cx="59150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De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Reformatie</a:t>
            </a:r>
            <a:b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Luthers kritiek</a:t>
            </a:r>
            <a:b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Breuk in de kerk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Het Gevolg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Afsluiting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305298" y="155575"/>
            <a:ext cx="4820640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Wat gaan we doen?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050" y="5114925"/>
            <a:ext cx="3219450" cy="1743075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129106" y="2457630"/>
            <a:ext cx="23950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Reformatie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Gevolg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305298" y="155575"/>
            <a:ext cx="4820640" cy="1454150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Wat weten jullie al?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29106" y="2457630"/>
            <a:ext cx="23950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Reformatie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Gevolg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108" y="1532611"/>
            <a:ext cx="4163245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38624" y="365125"/>
            <a:ext cx="7115175" cy="1325563"/>
          </a:xfrm>
        </p:spPr>
        <p:txBody>
          <a:bodyPr/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04882" y="1690688"/>
            <a:ext cx="7219950" cy="32808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Aan het eind van de les kunnen jullie uitleggen;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Welke punten van kritiek Luther had op de katholieke kerk;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Hoe de reactie van de Katholieke kerk op Luther die een breuk veroorzaakte in de kerk;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Welke nieuwe vormen van geloof er ontstonden en minimaal 3 eigenschappen van deze geloven benoemen;</a:t>
            </a:r>
          </a:p>
          <a:p>
            <a:endParaRPr lang="nl-NL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  <a:r>
              <a:rPr lang="nl-NL" sz="1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nl-NL" sz="18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1800" dirty="0" smtClean="0">
                <a:solidFill>
                  <a:schemeClr val="accent6">
                    <a:lumMod val="50000"/>
                  </a:schemeClr>
                </a:solidFill>
              </a:rPr>
              <a:t>20. de </a:t>
            </a:r>
            <a:r>
              <a:rPr lang="nl-NL" sz="1800" dirty="0">
                <a:solidFill>
                  <a:schemeClr val="accent6">
                    <a:lumMod val="50000"/>
                  </a:schemeClr>
                </a:solidFill>
              </a:rPr>
              <a:t>protestantse reformatie had splitsing van de christelijke kerk in West-Europa tot gevolg </a:t>
            </a:r>
          </a:p>
          <a:p>
            <a:pPr>
              <a:buNone/>
            </a:pPr>
            <a:endParaRPr lang="nl-NL" sz="2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4853" y="1587"/>
            <a:ext cx="2097147" cy="1819275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9805365" y="4971511"/>
            <a:ext cx="2167901" cy="175432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Begrippen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Lutheranisme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De Reformatie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protestantisme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Calvinisme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/>
              <a:t>Contra-reformatie</a:t>
            </a:r>
            <a:endParaRPr lang="nl-NL" dirty="0" smtClean="0"/>
          </a:p>
        </p:txBody>
      </p:sp>
      <p:sp>
        <p:nvSpPr>
          <p:cNvPr id="8" name="Tekstvak 7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Reformatie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Gevolg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60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Reformatie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Gevolg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3276599" y="2372264"/>
            <a:ext cx="8445843" cy="42756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Weten jullie nog?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sz="2200" i="1" dirty="0" smtClean="0">
                <a:solidFill>
                  <a:schemeClr val="accent6">
                    <a:lumMod val="50000"/>
                  </a:schemeClr>
                </a:solidFill>
              </a:rPr>
              <a:t>Investituurstrijd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20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Renaissance</a:t>
            </a:r>
            <a:endParaRPr kumimoji="0" lang="nl-NL" sz="220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20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De Reformatie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De Reformatie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Gevolg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030137" y="1624607"/>
            <a:ext cx="8955190" cy="5036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De Reformatie – Luthers kritiek</a:t>
            </a:r>
          </a:p>
          <a:p>
            <a:r>
              <a:rPr lang="nl-NL" sz="1600" b="1" dirty="0" smtClean="0">
                <a:solidFill>
                  <a:schemeClr val="accent6">
                    <a:lumMod val="50000"/>
                  </a:schemeClr>
                </a:solidFill>
              </a:rPr>
              <a:t>4 aspecten:</a:t>
            </a:r>
            <a:endParaRPr lang="nl-NL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Aflaathandel;</a:t>
            </a:r>
          </a:p>
          <a:p>
            <a:pPr marL="0" indent="0">
              <a:buNone/>
            </a:pP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De heiligenverering;</a:t>
            </a:r>
          </a:p>
          <a:p>
            <a:pPr marL="0" indent="0">
              <a:buNone/>
            </a:pP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Sacramenten;</a:t>
            </a:r>
          </a:p>
          <a:p>
            <a:pPr marL="0" indent="0">
              <a:buNone/>
            </a:pP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Organisatie van de kerk;</a:t>
            </a:r>
          </a:p>
          <a:p>
            <a:r>
              <a:rPr lang="nl-NL" sz="1600" b="1" dirty="0" smtClean="0">
                <a:solidFill>
                  <a:schemeClr val="accent6">
                    <a:lumMod val="50000"/>
                  </a:schemeClr>
                </a:solidFill>
              </a:rPr>
              <a:t>Sacramenten: (heilig)</a:t>
            </a:r>
          </a:p>
          <a:p>
            <a:pPr marL="0" indent="0">
              <a:buNone/>
            </a:pP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De doop</a:t>
            </a:r>
          </a:p>
          <a:p>
            <a:pPr marL="0" indent="0">
              <a:buNone/>
            </a:pP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Het vormsel</a:t>
            </a:r>
          </a:p>
          <a:p>
            <a:pPr marL="0" indent="0">
              <a:buNone/>
            </a:pP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Eucharistie (Avondmaal)</a:t>
            </a:r>
          </a:p>
          <a:p>
            <a:pPr marL="0" indent="0">
              <a:buNone/>
            </a:pP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Biecht</a:t>
            </a:r>
          </a:p>
          <a:p>
            <a:pPr marL="0" indent="0">
              <a:buNone/>
            </a:pP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Huwelijk</a:t>
            </a:r>
          </a:p>
          <a:p>
            <a:pPr marL="0" indent="0">
              <a:buNone/>
            </a:pP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Sacrament voor de zieken</a:t>
            </a:r>
          </a:p>
          <a:p>
            <a:pPr marL="0" indent="0">
              <a:buNone/>
            </a:pPr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Wijding tot priester</a:t>
            </a:r>
          </a:p>
          <a:p>
            <a:pPr marL="0" indent="0">
              <a:buNone/>
            </a:pPr>
            <a:endParaRPr lang="nl-NL" sz="16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757" y="2590798"/>
            <a:ext cx="5698689" cy="372857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978719" y="153453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De Reformatie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De Reformatie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Gevolg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3030137" y="1624607"/>
            <a:ext cx="8955190" cy="5036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De Reformatie – Breuk in de kerk</a:t>
            </a:r>
          </a:p>
          <a:p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Luther wilde de kerk van binnenuit hervormen;</a:t>
            </a:r>
          </a:p>
          <a:p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De kerk reageerde zeer afwijzend;</a:t>
            </a:r>
          </a:p>
          <a:p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Dankzij de boekdrukkunst verspreidde Luthers ideeën snel;</a:t>
            </a:r>
          </a:p>
          <a:p>
            <a:pPr marL="0" indent="0">
              <a:buNone/>
            </a:pPr>
            <a:endParaRPr lang="nl-NL" sz="16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400" b="1" dirty="0" smtClean="0">
                <a:solidFill>
                  <a:schemeClr val="accent6">
                    <a:lumMod val="50000"/>
                  </a:schemeClr>
                </a:solidFill>
              </a:rPr>
              <a:t>Naast Luther was er ook Calvijn</a:t>
            </a:r>
          </a:p>
          <a:p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Volgers bouwden kerken</a:t>
            </a:r>
          </a:p>
          <a:p>
            <a:r>
              <a:rPr lang="nl-NL" sz="1600" dirty="0" smtClean="0">
                <a:solidFill>
                  <a:schemeClr val="accent6">
                    <a:lumMod val="50000"/>
                  </a:schemeClr>
                </a:solidFill>
              </a:rPr>
              <a:t>Voor een vergelijking zie blz. 103 van je boek</a:t>
            </a:r>
            <a:endParaRPr lang="nl-NL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l-NL" sz="16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Actieknop: Film 5">
            <a:hlinkClick r:id="rId2" highlightClick="1"/>
          </p:cNvPr>
          <p:cNvSpPr/>
          <p:nvPr/>
        </p:nvSpPr>
        <p:spPr>
          <a:xfrm>
            <a:off x="10276166" y="5302624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476570" y="152967"/>
            <a:ext cx="7058025" cy="122555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Het Gevolg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Reformatie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Het Gevolg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126787" y="1369059"/>
            <a:ext cx="8908694" cy="53777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6">
                    <a:lumMod val="50000"/>
                  </a:schemeClr>
                </a:solidFill>
              </a:rPr>
              <a:t>Wat was het gevolg ?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Ontstaan Lutheranisme (protestantisme)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Ontstaan Calvinisme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Ontstaan Anglicaanse kerk</a:t>
            </a:r>
          </a:p>
          <a:p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Godsdienstoorlogen in Europa 1517 – 1555</a:t>
            </a:r>
            <a:b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nl-NL" sz="2200" dirty="0" smtClean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nl-NL" sz="2400" dirty="0" err="1" smtClean="0">
                <a:solidFill>
                  <a:schemeClr val="accent6">
                    <a:lumMod val="50000"/>
                  </a:schemeClr>
                </a:solidFill>
              </a:rPr>
              <a:t>Cuius</a:t>
            </a: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regio, </a:t>
            </a:r>
            <a:r>
              <a:rPr lang="nl-NL" sz="2400" dirty="0" err="1">
                <a:solidFill>
                  <a:schemeClr val="accent6">
                    <a:lumMod val="50000"/>
                  </a:schemeClr>
                </a:solidFill>
              </a:rPr>
              <a:t>eius</a:t>
            </a:r>
            <a:r>
              <a:rPr lang="nl-NL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l-NL" sz="2400" dirty="0" err="1" smtClean="0">
                <a:solidFill>
                  <a:schemeClr val="accent6">
                    <a:lumMod val="50000"/>
                  </a:schemeClr>
                </a:solidFill>
              </a:rPr>
              <a:t>religio</a:t>
            </a: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” Godsdienstvrede van Augsberg</a:t>
            </a:r>
            <a:endParaRPr lang="nl-NL" sz="24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l-NL" sz="2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i="1" dirty="0" smtClean="0">
                <a:solidFill>
                  <a:schemeClr val="accent6">
                    <a:lumMod val="50000"/>
                  </a:schemeClr>
                </a:solidFill>
              </a:rPr>
              <a:t>Het conflict in de Nederlanden dat resulteerde in de stichting van de Nederlandse staat (daarover volgende week meer)</a:t>
            </a:r>
            <a:endParaRPr lang="nl-NL" sz="2400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Actieknop: Film 1">
            <a:hlinkClick r:id="rId2" highlightClick="1"/>
          </p:cNvPr>
          <p:cNvSpPr/>
          <p:nvPr/>
        </p:nvSpPr>
        <p:spPr>
          <a:xfrm>
            <a:off x="10058400" y="5450541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3735238" y="365125"/>
            <a:ext cx="7618562" cy="1325563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Zelfstandig werken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3499339" y="5583115"/>
            <a:ext cx="7854462" cy="593848"/>
          </a:xfrm>
        </p:spPr>
        <p:txBody>
          <a:bodyPr/>
          <a:lstStyle/>
          <a:p>
            <a:r>
              <a:rPr lang="nl-NL" dirty="0" smtClean="0">
                <a:solidFill>
                  <a:schemeClr val="accent6"/>
                </a:solidFill>
              </a:rPr>
              <a:t>Maak nu de opdrachten 1, 3 en 4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29106" y="2457630"/>
            <a:ext cx="23290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gaan we doen?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Wat weten jullie 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De Reformatie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Het Gevolg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i="1" dirty="0" smtClean="0">
                <a:solidFill>
                  <a:schemeClr val="bg1"/>
                </a:solidFill>
              </a:rPr>
              <a:t>Zelfstandig 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463" y="1568822"/>
            <a:ext cx="5698689" cy="37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35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2240</TotalTime>
  <Words>504</Words>
  <Application>Microsoft Office PowerPoint</Application>
  <PresentationFormat>Breedbeeld</PresentationFormat>
  <Paragraphs>154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PowerPoint-presentatie</vt:lpstr>
      <vt:lpstr>Wat gaan we doen?</vt:lpstr>
      <vt:lpstr>Wat weten jullie al?</vt:lpstr>
      <vt:lpstr>Lesdoelen</vt:lpstr>
      <vt:lpstr>Vorige les</vt:lpstr>
      <vt:lpstr>De Reformatie</vt:lpstr>
      <vt:lpstr>De Reformatie</vt:lpstr>
      <vt:lpstr>Het Gevolg</vt:lpstr>
      <vt:lpstr>Zelfstandig werken</vt:lpstr>
      <vt:lpstr>Afsluiting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Klu Klux Klan / Economic Crisis</dc:title>
  <dc:creator>Paul de Haan</dc:creator>
  <cp:lastModifiedBy>Paul de Haan</cp:lastModifiedBy>
  <cp:revision>163</cp:revision>
  <dcterms:created xsi:type="dcterms:W3CDTF">2015-09-11T06:10:56Z</dcterms:created>
  <dcterms:modified xsi:type="dcterms:W3CDTF">2019-08-05T09:44:24Z</dcterms:modified>
</cp:coreProperties>
</file>